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82" r:id="rId13"/>
    <p:sldId id="283" r:id="rId14"/>
    <p:sldId id="269" r:id="rId15"/>
    <p:sldId id="284" r:id="rId16"/>
    <p:sldId id="270" r:id="rId17"/>
    <p:sldId id="285" r:id="rId18"/>
    <p:sldId id="286" r:id="rId19"/>
    <p:sldId id="287" r:id="rId20"/>
    <p:sldId id="271" r:id="rId21"/>
    <p:sldId id="273" r:id="rId22"/>
    <p:sldId id="274" r:id="rId23"/>
    <p:sldId id="288" r:id="rId24"/>
    <p:sldId id="289" r:id="rId25"/>
    <p:sldId id="290" r:id="rId26"/>
    <p:sldId id="291" r:id="rId27"/>
    <p:sldId id="292" r:id="rId28"/>
    <p:sldId id="278" r:id="rId29"/>
    <p:sldId id="280" r:id="rId30"/>
    <p:sldId id="293" r:id="rId31"/>
    <p:sldId id="295" r:id="rId32"/>
    <p:sldId id="294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65" autoAdjust="0"/>
    <p:restoredTop sz="94660"/>
  </p:normalViewPr>
  <p:slideViewPr>
    <p:cSldViewPr>
      <p:cViewPr>
        <p:scale>
          <a:sx n="80" d="100"/>
          <a:sy n="80" d="100"/>
        </p:scale>
        <p:origin x="-174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46259F-0AD5-49C1-935A-845D8561E39F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072CC0-3297-47EA-AE54-45CB92466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7DE09-472D-4394-BAF1-4EAA39772C34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B0CF-89CB-48C7-8A99-C1990CD71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0EB32-0A34-4302-8325-4B49AFBD3779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250B-E582-41D3-97E0-A1C73A81D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A6AB-B51C-470D-AE48-C55F63774210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E8974-A3C2-48CB-805F-9057CE728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Полилиния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Прямоугольник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Прямоугольник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Прямоугольник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Прямоугольник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Прямоугольник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D5C11D-DBC9-4271-83AB-5525720ED0C1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9705A6-F92E-48B4-8E44-F6BE4E66C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CB280A-7C1B-4889-AF6E-4D559851CC91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56A537-774E-4B51-A760-76E0A620A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762624-3C69-4866-8CFC-0D2602FECEF5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FE9AE1-7811-4050-90B1-83CE5FBD3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6CF91-E8CA-4EE0-96FA-EA41B4ACC353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B636F-732C-43DC-9344-CAC09E223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DB4738-4FA0-44F1-957C-620FDBCF3A34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C40AE6-18C3-4635-85B3-2EA972B80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2355F-5894-4A5A-BC70-F2DEE36DF20C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18F37-9A0C-4018-AFE7-4C5D887FE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4D187A-C40D-4295-9746-05AFEAE28172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EAEDD2-0353-4F11-A970-7CD2C03C7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6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AD40591-D54F-4FDE-AB01-DD9AFA6C8DB2}" type="datetimeFigureOut">
              <a:rPr lang="ru-RU"/>
              <a:pPr>
                <a:defRPr/>
              </a:pPr>
              <a:t>19.04.2014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F28949E-A29D-4CD5-A4AD-B6BC26604A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  <p:sldLayoutId id="2147483698" r:id="rId4"/>
    <p:sldLayoutId id="2147483699" r:id="rId5"/>
    <p:sldLayoutId id="2147483692" r:id="rId6"/>
    <p:sldLayoutId id="2147483700" r:id="rId7"/>
    <p:sldLayoutId id="2147483693" r:id="rId8"/>
    <p:sldLayoutId id="2147483701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63A9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63A9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8D89A4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8D89A4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4"/>
          <p:cNvSpPr>
            <a:spLocks noChangeArrowheads="1" noChangeShapeType="1" noTextEdit="1"/>
          </p:cNvSpPr>
          <p:nvPr/>
        </p:nvSpPr>
        <p:spPr bwMode="auto">
          <a:xfrm>
            <a:off x="928688" y="2357438"/>
            <a:ext cx="7000875" cy="39814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1588920"/>
              </a:avLst>
            </a:prstTxWarp>
          </a:bodyPr>
          <a:lstStyle/>
          <a:p>
            <a:pPr algn="ctr"/>
            <a:endParaRPr lang="ru-RU" sz="28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13314" name="Picture 3" descr="C:\Documents and Settings\latysheva\Рабочий стол\ConceptualSymbolofaGreenEarthGlobeGraphics2.jpg"/>
          <p:cNvPicPr>
            <a:picLocks noChangeAspect="1" noChangeArrowheads="1"/>
          </p:cNvPicPr>
          <p:nvPr/>
        </p:nvPicPr>
        <p:blipFill>
          <a:blip r:embed="rId2"/>
          <a:srcRect l="4167" t="9753" r="58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3657600"/>
            <a:ext cx="91440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«ПЕРМСКИЙ  НАЦИОНАЛЬНЫЙ  ИССЛЕДОВАТЕЛЬСКИЙ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ПОЛИТЕХНИЧЕСКИЙ  УНИВЕРСИТЕТ»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БЕРЕЗНИКОВСКИЙ  ФИЛИАЛ</a:t>
            </a:r>
          </a:p>
        </p:txBody>
      </p:sp>
      <p:pic>
        <p:nvPicPr>
          <p:cNvPr id="1028" name="Picture 4" descr="C:\Documents and Settings\latysheva\Рабочий стол\РАЗНОЕ\медведь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2000250" cy="1838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0" y="1828800"/>
            <a:ext cx="91440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БФ ПНИПУ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2" name="Group 34"/>
          <p:cNvGraphicFramePr>
            <a:graphicFrameLocks noGrp="1"/>
          </p:cNvGraphicFramePr>
          <p:nvPr/>
        </p:nvGraphicFramePr>
        <p:xfrm>
          <a:off x="0" y="0"/>
          <a:ext cx="9144000" cy="6862766"/>
        </p:xfrm>
        <a:graphic>
          <a:graphicData uri="http://schemas.openxmlformats.org/drawingml/2006/table">
            <a:tbl>
              <a:tblPr/>
              <a:tblGrid>
                <a:gridCol w="7751763"/>
                <a:gridCol w="1392237"/>
              </a:tblGrid>
              <a:tr h="5778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ОЧНО-ЗАОЧНОГО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9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 профили,  специальности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сокращённым сроком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 – Экономика предприятий и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 – Производственный менеджмент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ЭЭ – Электроэнергетика и электротехника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2+1,5 года    (в ПНИПУ)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ТМО – Технологические машины и оборудование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 – Автоматизация технологических процессов и производств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 – Химическая технология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– Промышленное и гражданское строительство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2+1,5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ПНИПУ)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  <a:b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u="sng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ОЧНОГО</a:t>
            </a:r>
            <a: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ОБУЧЕНИЯ</a:t>
            </a:r>
          </a:p>
        </p:txBody>
      </p:sp>
      <p:graphicFrame>
        <p:nvGraphicFramePr>
          <p:cNvPr id="4" name="Group 31"/>
          <p:cNvGraphicFramePr>
            <a:graphicFrameLocks/>
          </p:cNvGraphicFramePr>
          <p:nvPr/>
        </p:nvGraphicFramePr>
        <p:xfrm>
          <a:off x="228600" y="1219201"/>
          <a:ext cx="8686800" cy="55625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235"/>
                <a:gridCol w="6995565"/>
              </a:tblGrid>
              <a:tr h="1096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по форме </a:t>
                      </a:r>
                      <a:r>
                        <a:rPr kumimoji="0" lang="ru-RU" sz="28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лиц, имеющих </a:t>
                      </a:r>
                      <a:r>
                        <a:rPr kumimoji="0" 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аттестат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 окончании 11 классов,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полученный в 2009 – 2014 гг.</a:t>
                      </a:r>
                    </a:p>
                  </a:txBody>
                  <a:tcPr marL="0" marR="0" marT="0" marB="0" anchor="ctr" horzOverflow="overflow"/>
                </a:tc>
              </a:tr>
              <a:tr h="91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ИВТ</a:t>
                      </a:r>
                    </a:p>
                  </a:txBody>
                  <a:tcPr marL="0" marR="0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0" marR="0" marT="0" marB="0" anchor="ctr" horzOverflow="overflow"/>
                </a:tc>
              </a:tr>
              <a:tr h="923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</a:p>
                  </a:txBody>
                  <a:tcPr marL="0" marR="0" marT="0" marB="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6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ХТ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0" marR="0" marT="0" marB="0" anchor="ctr" horzOverflow="overflow"/>
                </a:tc>
              </a:tr>
              <a:tr h="1229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20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  <a:b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u="sng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ОЧНОГО</a:t>
            </a:r>
            <a: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ОБУЧЕНИЯ</a:t>
            </a:r>
          </a:p>
        </p:txBody>
      </p:sp>
      <p:graphicFrame>
        <p:nvGraphicFramePr>
          <p:cNvPr id="4" name="Group 31"/>
          <p:cNvGraphicFramePr>
            <a:graphicFrameLocks/>
          </p:cNvGraphicFramePr>
          <p:nvPr/>
        </p:nvGraphicFramePr>
        <p:xfrm>
          <a:off x="228600" y="1219201"/>
          <a:ext cx="8686800" cy="55625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235"/>
                <a:gridCol w="6995565"/>
              </a:tblGrid>
              <a:tr h="1096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</a:t>
                      </a:r>
                      <a:r>
                        <a:rPr kumimoji="0" lang="ru-RU" sz="28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ПНИПУ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лиц, имеющих </a:t>
                      </a:r>
                      <a:r>
                        <a:rPr kumimoji="0" lang="ru-RU" sz="2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аттестат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 окончании 11 классов,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полученный  до 01.01.2009.</a:t>
                      </a:r>
                    </a:p>
                  </a:txBody>
                  <a:tcPr marL="0" marR="0" marT="0" marB="0" anchor="ctr" horzOverflow="overflow"/>
                </a:tc>
              </a:tr>
              <a:tr h="914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ИВТ</a:t>
                      </a:r>
                    </a:p>
                  </a:txBody>
                  <a:tcPr marL="0" marR="0" marT="0" marB="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0" marR="0" marT="0" marB="0" anchor="ctr" horzOverflow="overflow"/>
                </a:tc>
              </a:tr>
              <a:tr h="923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</a:p>
                  </a:txBody>
                  <a:tcPr marL="0" marR="0" marT="0" marB="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366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ХТ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0" marR="0" marT="0" marB="0" anchor="ctr" horzOverflow="overflow"/>
                </a:tc>
              </a:tr>
              <a:tr h="1229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20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  <a:b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u="sng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ОЧНОГО</a:t>
            </a:r>
            <a:r>
              <a:rPr lang="ru-RU" sz="36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ОБУЧЕНИЯ</a:t>
            </a:r>
          </a:p>
        </p:txBody>
      </p:sp>
      <p:graphicFrame>
        <p:nvGraphicFramePr>
          <p:cNvPr id="4" name="Group 31"/>
          <p:cNvGraphicFramePr>
            <a:graphicFrameLocks/>
          </p:cNvGraphicFramePr>
          <p:nvPr/>
        </p:nvGraphicFramePr>
        <p:xfrm>
          <a:off x="-1" y="1201593"/>
          <a:ext cx="9144001" cy="565640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995168"/>
                <a:gridCol w="7148833"/>
              </a:tblGrid>
              <a:tr h="884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 экзамены  </a:t>
                      </a:r>
                      <a:r>
                        <a:rPr kumimoji="0" lang="ru-RU" sz="28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ПНИПУ</a:t>
                      </a: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 базе  </a:t>
                      </a: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ПО*</a:t>
                      </a:r>
                      <a:endParaRPr kumimoji="0" lang="ru-RU" sz="2800" b="1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6348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ИВТ</a:t>
                      </a:r>
                    </a:p>
                  </a:txBody>
                  <a:tcPr marL="0" marR="0" marT="0" marB="0" anchor="ctr" horzOverflow="overflow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</a:txBody>
                  <a:tcPr marL="0" marR="0" marT="0" marB="0" anchor="ctr" horzOverflow="overflow"/>
                </a:tc>
              </a:tr>
              <a:tr h="589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</a:p>
                  </a:txBody>
                  <a:tcPr marL="0" marR="0" marT="0" marB="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4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ХТ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5602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</a:t>
                      </a:r>
                    </a:p>
                  </a:txBody>
                  <a:tcPr marL="0" marR="0" marT="0" marB="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181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ПО* - высшее образование, среднее профессиональное образование 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начальное профессиональное образование, полученное до 01.09.2013. и подтверждённое дипломом, в котором есть запись о получении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среднего (полного) общего образования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52400"/>
            <a:ext cx="91440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ЭКЗАМЕНЫ ДЛЯ ФАКУЛЬТЕТА</a:t>
            </a:r>
            <a:b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ОЧНО-ЗАОЧНОГО (ВЕЧЕРНЕГО) ОБУЧЕНИЯ</a:t>
            </a:r>
          </a:p>
        </p:txBody>
      </p:sp>
      <p:graphicFrame>
        <p:nvGraphicFramePr>
          <p:cNvPr id="3" name="Group 33"/>
          <p:cNvGraphicFramePr>
            <a:graphicFrameLocks/>
          </p:cNvGraphicFramePr>
          <p:nvPr/>
        </p:nvGraphicFramePr>
        <p:xfrm>
          <a:off x="304800" y="1219201"/>
          <a:ext cx="8534400" cy="550963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981200"/>
                <a:gridCol w="6553200"/>
              </a:tblGrid>
              <a:tr h="1132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специальности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по форме </a:t>
                      </a:r>
                      <a:r>
                        <a:rPr kumimoji="0" lang="ru-RU" sz="24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ЕГЭ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лиц, имеющих аттестат об окончании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классов, полученный в 2009 – 2014 гг.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784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МН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 русский язык, </a:t>
                      </a:r>
                      <a:r>
                        <a:rPr kumimoji="0" lang="ru-RU" sz="24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24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ЭЭ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90000" marR="90000" marT="46800" marB="46800" anchor="ctr" horzOverflow="overflow"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АТП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ИВТ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ХТ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ТБ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ГД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ГМО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52400"/>
            <a:ext cx="91440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ЭКЗАМЕНЫ ДЛЯ ФАКУЛЬТЕТА</a:t>
            </a:r>
            <a:b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ОЧНО-ЗАОЧНОГО (ВЕЧЕРНЕГО) ОБУЧЕНИЯ</a:t>
            </a:r>
          </a:p>
        </p:txBody>
      </p:sp>
      <p:graphicFrame>
        <p:nvGraphicFramePr>
          <p:cNvPr id="3" name="Group 33"/>
          <p:cNvGraphicFramePr>
            <a:graphicFrameLocks/>
          </p:cNvGraphicFramePr>
          <p:nvPr/>
        </p:nvGraphicFramePr>
        <p:xfrm>
          <a:off x="304800" y="1219201"/>
          <a:ext cx="8534400" cy="550963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981200"/>
                <a:gridCol w="6553200"/>
              </a:tblGrid>
              <a:tr h="1132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специальности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</a:t>
                      </a:r>
                      <a:r>
                        <a:rPr kumimoji="0" lang="ru-RU" sz="24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ПНИПУ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лиц, имеющих аттестат об окончании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классов, полученный до 01.01.2009 г.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784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МН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 русский язык, </a:t>
                      </a:r>
                      <a:r>
                        <a:rPr kumimoji="0" lang="ru-RU" sz="24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24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ЭЭ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90000" marR="90000" marT="46800" marB="46800" anchor="ctr" horzOverflow="overflow"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АТП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ИВТ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ХТ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ТБ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ГД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ГМО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5"/>
          <p:cNvGraphicFramePr>
            <a:graphicFrameLocks/>
          </p:cNvGraphicFramePr>
          <p:nvPr/>
        </p:nvGraphicFramePr>
        <p:xfrm>
          <a:off x="533400" y="1219200"/>
          <a:ext cx="8305800" cy="555156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676400"/>
                <a:gridCol w="6629400"/>
              </a:tblGrid>
              <a:tr h="1417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специальности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на базе ПО*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ПО* - высшее образование, среднее профессиональное образование и </a:t>
                      </a: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начальное профессиональное образование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полученное до 01.01.2013 и подтвержденное дипломом, в котором есть запись о получении среднего (полного) общего образования</a:t>
                      </a:r>
                    </a:p>
                  </a:txBody>
                  <a:tcPr marL="0" marR="0" marT="0" marB="0" anchor="ctr" horzOverflow="overflow"/>
                </a:tc>
              </a:tr>
              <a:tr h="3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МН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ru-RU" sz="4500" b="1" i="1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704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ЭЭ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4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АТП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ИВТ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ХТ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ТБ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ГД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ГМО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5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4" name="Заголовок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ОЧНО-ЗАОЧНОГО (ВЕЧЕРНЕГО)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  <a:br>
              <a:rPr lang="ru-RU" sz="36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ОЧНО-ЗАОЧНОГО ОБУЧЕНИЯ</a:t>
            </a:r>
          </a:p>
        </p:txBody>
      </p:sp>
      <p:graphicFrame>
        <p:nvGraphicFramePr>
          <p:cNvPr id="6" name="Group 30"/>
          <p:cNvGraphicFramePr>
            <a:graphicFrameLocks/>
          </p:cNvGraphicFramePr>
          <p:nvPr/>
        </p:nvGraphicFramePr>
        <p:xfrm>
          <a:off x="609600" y="1981200"/>
          <a:ext cx="8382818" cy="449935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362200"/>
                <a:gridCol w="6020618"/>
              </a:tblGrid>
              <a:tr h="1573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по форме </a:t>
                      </a:r>
                      <a:r>
                        <a:rPr kumimoji="0" lang="ru-RU" sz="23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ЕГЭ</a:t>
                      </a:r>
                      <a:endParaRPr kumimoji="0" lang="ru-RU" sz="23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лиц, имеющих аттестат об окончании 11 классов, полученный в 2009 – 2014 гг.</a:t>
                      </a:r>
                      <a:endParaRPr kumimoji="0" lang="ru-RU" sz="2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12461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МН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1108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0" y="114298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 </a:t>
            </a:r>
            <a:r>
              <a:rPr lang="ru-RU" sz="2800" b="1" u="sng" dirty="0">
                <a:ln w="10541" cmpd="sng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ЗАОЧНОЙ</a:t>
            </a:r>
            <a:r>
              <a:rPr lang="ru-RU" sz="2800" b="1" dirty="0">
                <a:ln w="10541" cmpd="sng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формы 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  <a:br>
              <a:rPr lang="ru-RU" sz="36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ОЧНО-ЗАОЧНОГО ОБУЧЕНИЯ</a:t>
            </a:r>
          </a:p>
        </p:txBody>
      </p:sp>
      <p:graphicFrame>
        <p:nvGraphicFramePr>
          <p:cNvPr id="6" name="Group 30"/>
          <p:cNvGraphicFramePr>
            <a:graphicFrameLocks/>
          </p:cNvGraphicFramePr>
          <p:nvPr/>
        </p:nvGraphicFramePr>
        <p:xfrm>
          <a:off x="609600" y="1981200"/>
          <a:ext cx="8382818" cy="449935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438400"/>
                <a:gridCol w="5944418"/>
              </a:tblGrid>
              <a:tr h="1573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</a:t>
                      </a:r>
                      <a:r>
                        <a:rPr kumimoji="0" lang="ru-RU" sz="2300" b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ПНИПУ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лиц, имеющих аттестат об окончании 11 классов, полученный до 01.01.2009.</a:t>
                      </a:r>
                      <a:endParaRPr kumimoji="0" lang="ru-RU" sz="2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12461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МН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1108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all" spc="0" normalizeH="0" baseline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all" spc="0" normalizeH="0" baseline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0" y="114298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 </a:t>
            </a:r>
            <a:r>
              <a:rPr lang="ru-RU" sz="2800" b="1" u="sng" dirty="0">
                <a:ln w="10541" cmpd="sng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ЗАОЧНОЙ</a:t>
            </a:r>
            <a:r>
              <a:rPr lang="ru-RU" sz="2800" b="1" dirty="0">
                <a:ln w="10541" cmpd="sng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формы 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5"/>
          <p:cNvGraphicFramePr>
            <a:graphicFrameLocks/>
          </p:cNvGraphicFramePr>
          <p:nvPr/>
        </p:nvGraphicFramePr>
        <p:xfrm>
          <a:off x="533400" y="1447800"/>
          <a:ext cx="8305800" cy="289560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676400"/>
                <a:gridCol w="6629400"/>
              </a:tblGrid>
              <a:tr h="1040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специальности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 на базе ПО*</a:t>
                      </a:r>
                    </a:p>
                  </a:txBody>
                  <a:tcPr marL="0" marR="0" marT="0" marB="0" anchor="ctr" horzOverflow="overflow"/>
                </a:tc>
              </a:tr>
              <a:tr h="1120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МН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5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ru-RU" sz="4500" b="1" i="1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7342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4" name="Заголовок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ОЧНО-ЗАОЧНОГО (ЗАОЧНОГО) ОБУЧЕНИЯ</a:t>
            </a:r>
          </a:p>
        </p:txBody>
      </p:sp>
      <p:sp>
        <p:nvSpPr>
          <p:cNvPr id="31747" name="Прямоугольник 4"/>
          <p:cNvSpPr>
            <a:spLocks noChangeArrowheads="1"/>
          </p:cNvSpPr>
          <p:nvPr/>
        </p:nvSpPr>
        <p:spPr bwMode="auto">
          <a:xfrm>
            <a:off x="304800" y="4648200"/>
            <a:ext cx="88392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ПО* - высшее образование, среднее профессиональное образование и </a:t>
            </a:r>
            <a:r>
              <a:rPr lang="ru-RU" sz="22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начальное профессиональное образование</a:t>
            </a:r>
          </a:p>
          <a:p>
            <a:pPr algn="ctr"/>
            <a:r>
              <a:rPr lang="ru-RU" sz="22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полученное до 01.01.2013 и подтвержденное дипломом,</a:t>
            </a:r>
          </a:p>
          <a:p>
            <a:pPr algn="ctr"/>
            <a:r>
              <a:rPr lang="ru-RU" sz="22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котором есть запись о получении среднего (полного) общего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СТРУКТУРА ВУЗА</a:t>
            </a:r>
            <a:endParaRPr lang="ru-RU" sz="6000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48000" y="1676400"/>
            <a:ext cx="3214687" cy="157162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БФ ПНИПУ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14400" y="4419600"/>
            <a:ext cx="3600400" cy="192881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1002">
            <a:schemeClr val="dk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Факультет очного обучения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05400" y="4419600"/>
            <a:ext cx="3623309" cy="192881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1001">
            <a:schemeClr val="dk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Факультет очно-заочного обучения</a:t>
            </a:r>
          </a:p>
        </p:txBody>
      </p:sp>
      <p:sp>
        <p:nvSpPr>
          <p:cNvPr id="6" name="Стрелка вниз 5"/>
          <p:cNvSpPr/>
          <p:nvPr/>
        </p:nvSpPr>
        <p:spPr>
          <a:xfrm rot="18900000">
            <a:off x="6556375" y="3117850"/>
            <a:ext cx="263525" cy="1196975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Стрелка вниз 6"/>
          <p:cNvSpPr>
            <a:spLocks noChangeArrowheads="1"/>
          </p:cNvSpPr>
          <p:nvPr/>
        </p:nvSpPr>
        <p:spPr bwMode="auto">
          <a:xfrm rot="2700000">
            <a:off x="2489994" y="3213894"/>
            <a:ext cx="288925" cy="1125537"/>
          </a:xfrm>
          <a:prstGeom prst="downArrow">
            <a:avLst>
              <a:gd name="adj1" fmla="val 50000"/>
              <a:gd name="adj2" fmla="val 42834"/>
            </a:avLst>
          </a:prstGeom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</a:t>
            </a:r>
            <a:b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ОЧНО-ЗАОЧНОГО ОБУЧЕНИЯ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0" y="1447800"/>
            <a:ext cx="9144000" cy="685800"/>
          </a:xfrm>
          <a:prstGeom prst="rect">
            <a:avLst/>
          </a:prstGeo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365760" indent="-283464" algn="ctr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charset="0"/>
              <a:buNone/>
              <a:defRPr/>
            </a:pP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ДУАЛЬНАЯ ПРОГРАММА</a:t>
            </a:r>
          </a:p>
          <a:p>
            <a:pPr marL="365760" indent="-283464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charset="0"/>
              <a:buNone/>
              <a:defRPr/>
            </a:pPr>
            <a:endParaRPr lang="ru-RU" sz="3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  <a:p>
            <a:pPr marL="365760" indent="-283464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charset="0"/>
              <a:buNone/>
              <a:defRPr/>
            </a:pPr>
            <a:endParaRPr lang="ru-RU" sz="3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1000" y="2091601"/>
          <a:ext cx="8534401" cy="4461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14600"/>
                <a:gridCol w="3405660"/>
                <a:gridCol w="2614141"/>
              </a:tblGrid>
              <a:tr h="162405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НАПРАВЛЕНИЕ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Вступительные  экзамены на базе СОО</a:t>
                      </a:r>
                      <a:endParaRPr lang="ru-RU" sz="21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Вступительные экзамены</a:t>
                      </a:r>
                      <a:endParaRPr lang="ru-RU" sz="2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базе ПО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837544">
                <a:tc>
                  <a:txBody>
                    <a:bodyPr/>
                    <a:lstStyle/>
                    <a:p>
                      <a:pPr>
                        <a:buFont typeface="Arial" charset="0"/>
                        <a:buNone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ТБ</a:t>
                      </a:r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ТЕХНОСФЕРНАЯ БЕЗОПАСНОСТЬ</a:t>
                      </a:r>
                    </a:p>
                    <a:p>
                      <a:pPr>
                        <a:buFont typeface="Arial" charset="0"/>
                        <a:buNone/>
                      </a:pPr>
                      <a:endParaRPr lang="ru-RU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МН </a:t>
                      </a:r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 МЕНЕДЖМЕНТ</a:t>
                      </a:r>
                      <a:endParaRPr lang="ru-RU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Русский язык </a:t>
                      </a:r>
                      <a:endParaRPr lang="ru-RU" sz="2000" b="1" cap="all" spc="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cap="all" spc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cap="all" spc="0" dirty="0" smtClean="0">
                          <a:ln w="9000" cmpd="sng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2000" dirty="0" smtClean="0">
                        <a:ln w="9000" cmpd="sng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8"/>
          <p:cNvGraphicFramePr>
            <a:graphicFrameLocks/>
          </p:cNvGraphicFramePr>
          <p:nvPr/>
        </p:nvGraphicFramePr>
        <p:xfrm>
          <a:off x="685800" y="1905000"/>
          <a:ext cx="8077200" cy="375393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89414"/>
                <a:gridCol w="5987786"/>
              </a:tblGrid>
              <a:tr h="553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Вступительные испытания </a:t>
                      </a: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ПНИПУ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416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Э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ru-RU" sz="4400" b="1" i="1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4161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МН</a:t>
                      </a:r>
                      <a:endParaRPr lang="ru-RU" sz="2400" b="1" i="0" dirty="0">
                        <a:solidFill>
                          <a:srgbClr val="00000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1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ЭЭ</a:t>
                      </a:r>
                      <a:endParaRPr lang="ru-RU" sz="2400" b="1" i="0" dirty="0">
                        <a:solidFill>
                          <a:srgbClr val="00000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1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ТМО</a:t>
                      </a:r>
                      <a:endParaRPr lang="ru-RU" sz="2400" b="1" i="0" dirty="0">
                        <a:solidFill>
                          <a:srgbClr val="00000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1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АТП</a:t>
                      </a:r>
                      <a:endParaRPr lang="ru-RU" sz="2400" b="1" i="0" dirty="0">
                        <a:solidFill>
                          <a:srgbClr val="00000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1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ХТ</a:t>
                      </a:r>
                      <a:endParaRPr lang="ru-RU" sz="2400" b="1" i="0" dirty="0">
                        <a:solidFill>
                          <a:srgbClr val="00000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14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С</a:t>
                      </a:r>
                      <a:endParaRPr lang="ru-RU" sz="2400" b="1" i="0" dirty="0">
                        <a:solidFill>
                          <a:srgbClr val="00000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0" y="59436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200" cap="all" dirty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rgbClr val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Базовое образование: среднее профессиональное (профильное)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ЭКЗАМЕНЫ ДЛЯ ФАКУЛЬТЕТА </a:t>
            </a:r>
            <a:br>
              <a:rPr lang="ru-RU" sz="32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ОЧНО-ЗАОЧНОГО</a:t>
            </a:r>
            <a:br>
              <a:rPr lang="ru-RU" sz="32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(УСКОРЕННОГО)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 ДЕЙСТВИЯ  ПОСТУПАЮЩИХ НА  ОЧНУЮ  ФОРМУ  ОБУЧЕНИЯ</a:t>
            </a:r>
            <a:br>
              <a:rPr lang="ru-RU" sz="28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(ДЛЯ   ВЫПУСКНИКОВ 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КЛАССОВ 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1981200"/>
            <a:ext cx="1828800" cy="369332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Bookman Old Style" pitchFamily="18" charset="0"/>
              </a:rPr>
              <a:t>Сдать ЕГЭ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00444" y="3581400"/>
            <a:ext cx="2286016" cy="92333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Bookman Old Style" pitchFamily="18" charset="0"/>
              </a:rPr>
              <a:t>Подать заявление  в ВУЗ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864499"/>
            <a:ext cx="7429552" cy="8290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endParaRPr lang="ru-RU" sz="1000">
              <a:solidFill>
                <a:srgbClr val="000000"/>
              </a:solidFill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Завершение приема оригиналов документов – 4 августа</a:t>
            </a:r>
            <a:endParaRPr lang="ru-RU" b="1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Зачисление 5 августа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3200400" y="26670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57700" y="2187575"/>
            <a:ext cx="500063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14638" y="4044950"/>
            <a:ext cx="428625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15075" y="4044945"/>
            <a:ext cx="428625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4831" name="TextBox 22"/>
          <p:cNvSpPr txBox="1">
            <a:spLocks noChangeArrowheads="1"/>
          </p:cNvSpPr>
          <p:nvPr/>
        </p:nvSpPr>
        <p:spPr bwMode="auto">
          <a:xfrm>
            <a:off x="5400675" y="2044700"/>
            <a:ext cx="2979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 26 мая  по  19  июня</a:t>
            </a:r>
          </a:p>
        </p:txBody>
      </p:sp>
      <p:sp>
        <p:nvSpPr>
          <p:cNvPr id="34832" name="TextBox 24"/>
          <p:cNvSpPr txBox="1">
            <a:spLocks noChangeArrowheads="1"/>
          </p:cNvSpPr>
          <p:nvPr/>
        </p:nvSpPr>
        <p:spPr bwMode="auto">
          <a:xfrm>
            <a:off x="1042988" y="3830638"/>
            <a:ext cx="1409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 20 июня</a:t>
            </a:r>
          </a:p>
        </p:txBody>
      </p:sp>
      <p:sp>
        <p:nvSpPr>
          <p:cNvPr id="34833" name="TextBox 25"/>
          <p:cNvSpPr txBox="1">
            <a:spLocks noChangeArrowheads="1"/>
          </p:cNvSpPr>
          <p:nvPr/>
        </p:nvSpPr>
        <p:spPr bwMode="auto">
          <a:xfrm>
            <a:off x="6900863" y="3830638"/>
            <a:ext cx="1427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25 июля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6200000" flipH="1">
            <a:off x="4186262" y="4535488"/>
            <a:ext cx="10001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Алгоритм действия </a:t>
            </a:r>
            <a:br>
              <a:rPr lang="ru-RU" sz="24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лиц, имеющих  аттестат об окончании 11 классов, полученный в </a:t>
            </a:r>
            <a:r>
              <a:rPr lang="ru-RU" sz="28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2009 – 2013</a:t>
            </a:r>
            <a:r>
              <a:rPr lang="ru-RU" sz="24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не имеющих  результатов </a:t>
            </a:r>
            <a:r>
              <a:rPr lang="ru-RU" sz="2800" b="1" u="sng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ЕГЭ</a:t>
            </a:r>
            <a:r>
              <a:rPr lang="ru-RU" sz="28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600200"/>
            <a:ext cx="3119468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</a:rPr>
              <a:t>Подать заявление в ВУЗ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3124200"/>
            <a:ext cx="3239990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ru-RU" b="1">
                <a:latin typeface="Bookman Old Style" pitchFamily="18" charset="0"/>
              </a:rPr>
              <a:t>Зарегистрироваться на </a:t>
            </a:r>
          </a:p>
          <a:p>
            <a:r>
              <a:rPr lang="ru-RU" b="1">
                <a:latin typeface="Bookman Old Style" pitchFamily="18" charset="0"/>
              </a:rPr>
              <a:t>2 этап ЕГЭ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7200" y="4800600"/>
            <a:ext cx="2071702" cy="369332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</a:rPr>
              <a:t>Сдать ЕГЭ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552700" y="2628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686300" y="4229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14800" y="1905000"/>
            <a:ext cx="357187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62600" y="3429000"/>
            <a:ext cx="500062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29000" y="5029200"/>
            <a:ext cx="428625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81800" y="5029200"/>
            <a:ext cx="428625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857" name="TextBox 21"/>
          <p:cNvSpPr txBox="1">
            <a:spLocks noChangeArrowheads="1"/>
          </p:cNvSpPr>
          <p:nvPr/>
        </p:nvSpPr>
        <p:spPr bwMode="auto">
          <a:xfrm>
            <a:off x="4953000" y="1676400"/>
            <a:ext cx="2651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20 июня по 25 июля</a:t>
            </a:r>
          </a:p>
        </p:txBody>
      </p:sp>
      <p:sp>
        <p:nvSpPr>
          <p:cNvPr id="35858" name="TextBox 22"/>
          <p:cNvSpPr txBox="1">
            <a:spLocks noChangeArrowheads="1"/>
          </p:cNvSpPr>
          <p:nvPr/>
        </p:nvSpPr>
        <p:spPr bwMode="auto">
          <a:xfrm>
            <a:off x="6248400" y="3200400"/>
            <a:ext cx="2506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20 июня до 5 июля</a:t>
            </a:r>
          </a:p>
        </p:txBody>
      </p:sp>
      <p:sp>
        <p:nvSpPr>
          <p:cNvPr id="35859" name="TextBox 24"/>
          <p:cNvSpPr txBox="1">
            <a:spLocks noChangeArrowheads="1"/>
          </p:cNvSpPr>
          <p:nvPr/>
        </p:nvSpPr>
        <p:spPr bwMode="auto">
          <a:xfrm>
            <a:off x="1981200" y="4800600"/>
            <a:ext cx="1200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7 июля</a:t>
            </a:r>
          </a:p>
        </p:txBody>
      </p:sp>
      <p:sp>
        <p:nvSpPr>
          <p:cNvPr id="35860" name="TextBox 25"/>
          <p:cNvSpPr txBox="1">
            <a:spLocks noChangeArrowheads="1"/>
          </p:cNvSpPr>
          <p:nvPr/>
        </p:nvSpPr>
        <p:spPr bwMode="auto">
          <a:xfrm>
            <a:off x="7507288" y="4779963"/>
            <a:ext cx="1482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По 16 июля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5296694" y="5524500"/>
            <a:ext cx="380206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90600" y="5864499"/>
            <a:ext cx="7429552" cy="8290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endParaRPr lang="ru-RU" sz="1000">
              <a:solidFill>
                <a:srgbClr val="000000"/>
              </a:solidFill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Завершение приема оригиналов документов – 4 августа</a:t>
            </a:r>
            <a:endParaRPr lang="en-US" b="1">
              <a:solidFill>
                <a:srgbClr val="000000"/>
              </a:solidFill>
              <a:latin typeface="Bookman Old Style" pitchFamily="18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Зачисление 5 августа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-571500"/>
            <a:ext cx="9144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Алгоритм действия  </a:t>
            </a:r>
            <a:r>
              <a:rPr lang="ru-RU" sz="22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поступающих на очную </a:t>
            </a:r>
            <a:br>
              <a:rPr lang="ru-RU" sz="22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2200" b="1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очно-заочную</a:t>
            </a:r>
            <a:r>
              <a:rPr lang="ru-RU" sz="22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формы обучения</a:t>
            </a:r>
            <a: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лиц</a:t>
            </a: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имеющих аттестат об окончании </a:t>
            </a:r>
            <a:b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11 классов, полученный </a:t>
            </a:r>
            <a:r>
              <a:rPr lang="ru-RU" sz="27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01.01.2009.</a:t>
            </a:r>
            <a:b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имеющих право сдавать экзамены </a:t>
            </a: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ПНИПУ) </a:t>
            </a:r>
            <a:r>
              <a:rPr lang="ru-RU" sz="2800" b="1" i="1" dirty="0" smtClean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/>
            </a:r>
            <a:br>
              <a:rPr lang="ru-RU" sz="2800" b="1" i="1" dirty="0" smtClean="0">
                <a:solidFill>
                  <a:schemeClr val="tx2">
                    <a:satMod val="200000"/>
                  </a:schemeClr>
                </a:solidFill>
                <a:latin typeface="Arial" charset="0"/>
              </a:rPr>
            </a:br>
            <a:endParaRPr lang="ru-RU" sz="2800" b="1" i="1" dirty="0" smtClean="0">
              <a:solidFill>
                <a:schemeClr val="tx2">
                  <a:satMod val="200000"/>
                </a:schemeClr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286000"/>
            <a:ext cx="3119468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Подать заявление в ВУЗ</a:t>
            </a:r>
          </a:p>
        </p:txBody>
      </p:sp>
      <p:sp>
        <p:nvSpPr>
          <p:cNvPr id="36869" name="TextBox 21"/>
          <p:cNvSpPr txBox="1">
            <a:spLocks noChangeArrowheads="1"/>
          </p:cNvSpPr>
          <p:nvPr/>
        </p:nvSpPr>
        <p:spPr bwMode="auto">
          <a:xfrm>
            <a:off x="5410200" y="2362200"/>
            <a:ext cx="2716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20 июня по 10 июля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495800" y="25908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2840832" y="3331369"/>
            <a:ext cx="576262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43200" y="3733800"/>
            <a:ext cx="4071966" cy="1200329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Сдать вступительные экзамены по: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математике, русскому языку, физике/обществознанию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209800" y="42672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162800" y="42672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877" name="TextBox 12"/>
          <p:cNvSpPr txBox="1">
            <a:spLocks noChangeArrowheads="1"/>
          </p:cNvSpPr>
          <p:nvPr/>
        </p:nvSpPr>
        <p:spPr bwMode="auto">
          <a:xfrm>
            <a:off x="762000" y="4038600"/>
            <a:ext cx="1258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С 11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июля</a:t>
            </a:r>
          </a:p>
        </p:txBody>
      </p:sp>
      <p:sp>
        <p:nvSpPr>
          <p:cNvPr id="36878" name="TextBox 13"/>
          <p:cNvSpPr txBox="1">
            <a:spLocks noChangeArrowheads="1"/>
          </p:cNvSpPr>
          <p:nvPr/>
        </p:nvSpPr>
        <p:spPr bwMode="auto">
          <a:xfrm>
            <a:off x="7724775" y="4038600"/>
            <a:ext cx="1419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по  25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июля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4686300" y="5372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864499"/>
            <a:ext cx="7429552" cy="8290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endParaRPr lang="ru-RU" sz="1000">
              <a:solidFill>
                <a:srgbClr val="000000"/>
              </a:solidFill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Завершение приема оригиналов документов – 4 августа</a:t>
            </a:r>
            <a:endParaRPr lang="ru-RU" b="1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Зачисление 5 августа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Алгоритм  действия  поступающих  на  очную  </a:t>
            </a:r>
            <a:r>
              <a:rPr lang="ru-RU" sz="2700" b="1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700" b="1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очно-заочную</a:t>
            </a:r>
            <a: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формы  обучения</a:t>
            </a:r>
            <a: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лиц, </a:t>
            </a:r>
            <a:r>
              <a:rPr lang="ru-RU" sz="27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имеющих профессиональное образование 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имеющих право сдавать экзамены </a:t>
            </a: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ПНИПУ) </a:t>
            </a:r>
            <a:r>
              <a:rPr lang="ru-RU" sz="2800" b="1" i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Arial" charset="0"/>
              </a:rPr>
              <a:t/>
            </a:r>
            <a:br>
              <a:rPr lang="ru-RU" sz="2800" b="1" i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Arial" charset="0"/>
              </a:rPr>
            </a:br>
            <a:endParaRPr lang="ru-RU" sz="2800" b="1" i="1" dirty="0" smtClean="0">
              <a:ln>
                <a:solidFill>
                  <a:schemeClr val="accent2"/>
                </a:solidFill>
              </a:ln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981200"/>
            <a:ext cx="3119468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Подать заявление в ВУЗ</a:t>
            </a:r>
          </a:p>
        </p:txBody>
      </p:sp>
      <p:sp>
        <p:nvSpPr>
          <p:cNvPr id="37893" name="TextBox 21"/>
          <p:cNvSpPr txBox="1">
            <a:spLocks noChangeArrowheads="1"/>
          </p:cNvSpPr>
          <p:nvPr/>
        </p:nvSpPr>
        <p:spPr bwMode="auto">
          <a:xfrm>
            <a:off x="5715000" y="2057400"/>
            <a:ext cx="2716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20 июня по 10 июля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800600" y="22860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2876584" y="3219416"/>
            <a:ext cx="804862" cy="48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66946" y="3857628"/>
            <a:ext cx="4071966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Сдать вступительный экзамен по МАТЕМАТИКЕ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09800" y="42672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162800" y="42672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901" name="TextBox 12"/>
          <p:cNvSpPr txBox="1">
            <a:spLocks noChangeArrowheads="1"/>
          </p:cNvSpPr>
          <p:nvPr/>
        </p:nvSpPr>
        <p:spPr bwMode="auto">
          <a:xfrm>
            <a:off x="762000" y="4038600"/>
            <a:ext cx="1258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С 11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июля</a:t>
            </a:r>
          </a:p>
        </p:txBody>
      </p:sp>
      <p:sp>
        <p:nvSpPr>
          <p:cNvPr id="37902" name="TextBox 13"/>
          <p:cNvSpPr txBox="1">
            <a:spLocks noChangeArrowheads="1"/>
          </p:cNvSpPr>
          <p:nvPr/>
        </p:nvSpPr>
        <p:spPr bwMode="auto">
          <a:xfrm>
            <a:off x="7724775" y="4038600"/>
            <a:ext cx="1419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по  25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июля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rot="16200000" flipH="1">
            <a:off x="4514884" y="5314916"/>
            <a:ext cx="728662" cy="48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90600" y="5864499"/>
            <a:ext cx="7429552" cy="8290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endParaRPr lang="ru-RU" sz="1000">
              <a:solidFill>
                <a:srgbClr val="000000"/>
              </a:solidFill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Завершение приема оригиналов документов – 4 августа</a:t>
            </a:r>
            <a:endParaRPr lang="ru-RU" b="1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Зачисление 5 августа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Алгоритм  действия   поступающих  на  заочную форму  обучения</a:t>
            </a:r>
            <a: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лиц, </a:t>
            </a:r>
            <a:r>
              <a:rPr lang="ru-RU" sz="27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имеющих аттестат об окончании 11 классов , полученный до 01.01.2009. 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имеющих право сдавать экзамены </a:t>
            </a: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ПНИПУ) </a:t>
            </a:r>
            <a:r>
              <a:rPr lang="ru-RU" sz="2800" b="1" i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Arial" charset="0"/>
              </a:rPr>
              <a:t/>
            </a:r>
            <a:br>
              <a:rPr lang="ru-RU" sz="2800" b="1" i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Arial" charset="0"/>
              </a:rPr>
            </a:br>
            <a:endParaRPr lang="ru-RU" sz="2800" b="1" i="1" dirty="0" smtClean="0">
              <a:ln>
                <a:solidFill>
                  <a:schemeClr val="accent2"/>
                </a:solidFill>
              </a:ln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981200"/>
            <a:ext cx="3119468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Подать заявление в ВУЗ</a:t>
            </a:r>
          </a:p>
        </p:txBody>
      </p:sp>
      <p:sp>
        <p:nvSpPr>
          <p:cNvPr id="38917" name="TextBox 21"/>
          <p:cNvSpPr txBox="1">
            <a:spLocks noChangeArrowheads="1"/>
          </p:cNvSpPr>
          <p:nvPr/>
        </p:nvSpPr>
        <p:spPr bwMode="auto">
          <a:xfrm>
            <a:off x="5410200" y="1981200"/>
            <a:ext cx="3021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20 июня по 06 августа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419600" y="21336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2743200" y="3200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86051" y="3857628"/>
            <a:ext cx="4071966" cy="1200329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Сдать вступительные экзамены по: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Математике, русскому языку, физике/обществознанию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133600" y="42672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010400" y="42672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8925" name="TextBox 12"/>
          <p:cNvSpPr txBox="1">
            <a:spLocks noChangeArrowheads="1"/>
          </p:cNvSpPr>
          <p:nvPr/>
        </p:nvSpPr>
        <p:spPr bwMode="auto">
          <a:xfrm>
            <a:off x="457200" y="4038600"/>
            <a:ext cx="1460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С 7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августа</a:t>
            </a:r>
          </a:p>
        </p:txBody>
      </p: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7419975" y="4038600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по  13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августа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H="1">
            <a:off x="4724400" y="5486400"/>
            <a:ext cx="45720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90600" y="5864499"/>
            <a:ext cx="7543800" cy="82903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endParaRPr lang="ru-RU" sz="1000">
              <a:solidFill>
                <a:srgbClr val="000000"/>
              </a:solidFill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Завершение приема оригиналов документов – 14 августа</a:t>
            </a:r>
            <a:endParaRPr lang="ru-RU" b="1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Зачисление 15 августа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Алгоритм  действия  поступающих  на  заочную форму  обучения</a:t>
            </a:r>
            <a: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лиц, </a:t>
            </a:r>
            <a:r>
              <a:rPr lang="ru-RU" sz="27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имеющих </a:t>
            </a:r>
            <a:r>
              <a:rPr lang="ru-RU" sz="3100" b="1" u="sng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профессиональное образование  </a:t>
            </a:r>
            <a:r>
              <a:rPr lang="ru-RU" sz="2700" b="1" u="sng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u="sng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  имеющих право сдавать экзамены </a:t>
            </a:r>
            <a:r>
              <a:rPr lang="ru-RU" sz="3100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ПНИПУ) </a:t>
            </a:r>
            <a:r>
              <a:rPr lang="ru-RU" sz="2800" b="1" i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Arial" charset="0"/>
              </a:rPr>
              <a:t/>
            </a:r>
            <a:br>
              <a:rPr lang="ru-RU" sz="2800" b="1" i="1" dirty="0" smtClean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Arial" charset="0"/>
              </a:rPr>
            </a:br>
            <a:endParaRPr lang="ru-RU" sz="2800" b="1" i="1" dirty="0" smtClean="0">
              <a:ln>
                <a:solidFill>
                  <a:schemeClr val="accent2"/>
                </a:solidFill>
              </a:ln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057400"/>
            <a:ext cx="3119468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Подать заявление в ВУЗ</a:t>
            </a:r>
          </a:p>
        </p:txBody>
      </p:sp>
      <p:sp>
        <p:nvSpPr>
          <p:cNvPr id="39941" name="TextBox 21"/>
          <p:cNvSpPr txBox="1">
            <a:spLocks noChangeArrowheads="1"/>
          </p:cNvSpPr>
          <p:nvPr/>
        </p:nvSpPr>
        <p:spPr bwMode="auto">
          <a:xfrm>
            <a:off x="5486400" y="2057400"/>
            <a:ext cx="3021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 20 июня по 06 августа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419600" y="22860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2778922" y="3240879"/>
            <a:ext cx="700082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86051" y="3810008"/>
            <a:ext cx="4071966" cy="64633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228600">
              <a:schemeClr val="tx2">
                <a:lumMod val="50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Times New Roman" pitchFamily="18" charset="0"/>
              </a:rPr>
              <a:t>Сдать вступительный экзамен по МАТЕМАТИКЕ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057400" y="42672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010400" y="4114800"/>
            <a:ext cx="357188" cy="15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949" name="TextBox 12"/>
          <p:cNvSpPr txBox="1">
            <a:spLocks noChangeArrowheads="1"/>
          </p:cNvSpPr>
          <p:nvPr/>
        </p:nvSpPr>
        <p:spPr bwMode="auto">
          <a:xfrm>
            <a:off x="457200" y="4038600"/>
            <a:ext cx="1460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С 7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августа</a:t>
            </a:r>
          </a:p>
        </p:txBody>
      </p:sp>
      <p:sp>
        <p:nvSpPr>
          <p:cNvPr id="39950" name="TextBox 13"/>
          <p:cNvSpPr txBox="1">
            <a:spLocks noChangeArrowheads="1"/>
          </p:cNvSpPr>
          <p:nvPr/>
        </p:nvSpPr>
        <p:spPr bwMode="auto">
          <a:xfrm>
            <a:off x="7419975" y="3886200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по  13 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августа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4525168" y="5152232"/>
            <a:ext cx="8572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73150" y="5674244"/>
            <a:ext cx="7543800" cy="8428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endParaRPr lang="ru-RU" sz="1000">
              <a:solidFill>
                <a:srgbClr val="000000"/>
              </a:solidFill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Завершение приема оригиналов документов – 14 августа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Bookman Old Style" pitchFamily="18" charset="0"/>
              </a:rPr>
              <a:t>Зачисление 15 августа</a:t>
            </a:r>
          </a:p>
          <a:p>
            <a:pPr algn="ctr"/>
            <a:endParaRPr lang="ru-RU" sz="9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52400"/>
            <a:ext cx="9144000" cy="762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СТИПЕНДИИ  ФАКУЛЬТЕТА ОЧНОГО  ОБУЧЕНИЯ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/>
          </p:cNvGraphicFramePr>
          <p:nvPr/>
        </p:nvGraphicFramePr>
        <p:xfrm>
          <a:off x="0" y="762000"/>
          <a:ext cx="8991600" cy="604043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133980"/>
                <a:gridCol w="3857620"/>
              </a:tblGrid>
              <a:tr h="295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Академическая стипендия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1564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295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Сессия сдана на «отлично»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2346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295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Сессия сдана на «хорошо» и «отлично»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2111,4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1028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Стипендия за достижения в учебной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деятельности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(имеющим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оценки «отлично» за предшествующие 2 семестра)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2450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/>
                </a:tc>
              </a:tr>
              <a:tr h="519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Именная стипендия Пермского края (на год)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4136,55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519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Стипендия президента Российской Федерации (на год)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8050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771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Стипендия имени М.Н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. </a:t>
                      </a:r>
                      <a:r>
                        <a:rPr lang="ru-RU" sz="1600" b="0" dirty="0" err="1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Дедюкина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дополнительно к академической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стипендии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(на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семестр)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1472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578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Социальная стипендия для малоимущих студентов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2208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(дополнительно 4 раза в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материальная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поддержка в размере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5888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)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514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Материальная поддержка для малообеспеченных студентов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 раза в год в размере 5888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519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Стипендия ОАО»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Уралкалий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»  (на семестр) 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2500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  <a:tr h="519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Стипендия филиала «Азот» ОАО «ОХК» «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Уралхим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» (на 4 месяца)</a:t>
                      </a:r>
                      <a:endParaRPr lang="ru-RU" sz="1600" b="0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3000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58191" marR="58191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33400"/>
            <a:ext cx="9144000" cy="58477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ПЕРСПЕКТИВЫ  ТРУДОУСТРОЙСТВА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1447800"/>
            <a:ext cx="8763000" cy="52168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ООО «Сода-хлорат»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Филиал «АВИСМА» ОАО «Корпорация ВСМПО «АВИСМА»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Филиал «Азот» ОАО «ОХК «</a:t>
            </a:r>
            <a:r>
              <a:rPr lang="ru-RU" sz="2400" dirty="0" err="1">
                <a:solidFill>
                  <a:srgbClr val="000000"/>
                </a:solidFill>
                <a:latin typeface="Bookman Old Style" pitchFamily="18" charset="0"/>
              </a:rPr>
              <a:t>Уралхим</a:t>
            </a: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ОАО «</a:t>
            </a:r>
            <a:r>
              <a:rPr lang="ru-RU" sz="2400" dirty="0" err="1">
                <a:solidFill>
                  <a:srgbClr val="000000"/>
                </a:solidFill>
                <a:latin typeface="Bookman Old Style" pitchFamily="18" charset="0"/>
              </a:rPr>
              <a:t>Уралкалий</a:t>
            </a: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ОАО «Березниковский содовый завод»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ОАО «Соликамский магниевый завод»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ОАО «</a:t>
            </a:r>
            <a:r>
              <a:rPr lang="ru-RU" sz="2400" dirty="0" err="1">
                <a:solidFill>
                  <a:srgbClr val="000000"/>
                </a:solidFill>
                <a:latin typeface="Bookman Old Style" pitchFamily="18" charset="0"/>
              </a:rPr>
              <a:t>Соликамскбумпром</a:t>
            </a: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000000"/>
              </a:solidFill>
              <a:latin typeface="Bookman Old Style" pitchFamily="18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Строящиеся  предприятия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b="1" cap="all" dirty="0">
              <a:ln w="9000" cmpd="sng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ОАО «</a:t>
            </a:r>
            <a:r>
              <a:rPr lang="ru-RU" sz="2400" dirty="0" err="1">
                <a:solidFill>
                  <a:srgbClr val="000000"/>
                </a:solidFill>
                <a:latin typeface="Bookman Old Style" pitchFamily="18" charset="0"/>
              </a:rPr>
              <a:t>Акрон</a:t>
            </a: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rgbClr val="000000"/>
              </a:solidFill>
              <a:latin typeface="Bookman Old Style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ООО «</a:t>
            </a:r>
            <a:r>
              <a:rPr lang="ru-RU" sz="2400" dirty="0" err="1">
                <a:solidFill>
                  <a:srgbClr val="000000"/>
                </a:solidFill>
                <a:latin typeface="Bookman Old Style" pitchFamily="18" charset="0"/>
              </a:rPr>
              <a:t>Еврохим-Усольский</a:t>
            </a: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 калийный комбинат»</a:t>
            </a:r>
            <a:endParaRPr lang="ru-RU" dirty="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8600"/>
            <a:ext cx="9144000" cy="156966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ФАКУЛЬТЕТ </a:t>
            </a:r>
            <a:br>
              <a:rPr lang="ru-RU" sz="48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</a:br>
            <a:r>
              <a:rPr lang="ru-RU" sz="48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ОЧНОГО  ОБУЧЕНИЯ</a:t>
            </a:r>
            <a:endParaRPr lang="ru-RU" sz="4800" b="1" spc="3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15390" name="Group 30"/>
          <p:cNvGraphicFramePr>
            <a:graphicFrameLocks noGrp="1"/>
          </p:cNvGraphicFramePr>
          <p:nvPr/>
        </p:nvGraphicFramePr>
        <p:xfrm>
          <a:off x="457200" y="1905000"/>
          <a:ext cx="8534400" cy="4655822"/>
        </p:xfrm>
        <a:graphic>
          <a:graphicData uri="http://schemas.openxmlformats.org/drawingml/2006/table">
            <a:tbl>
              <a:tblPr/>
              <a:tblGrid>
                <a:gridCol w="7434263"/>
                <a:gridCol w="1100137"/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Направления, профили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Срок обучения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Э – Экономика предприятий и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года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МН – Маркетинг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года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ИВТ – Информатика и вычислительная техника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ТМО – Технологические машины и оборудование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года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Bookman Old Style" pitchFamily="18" charset="0"/>
                        </a:rPr>
                        <a:t>ХТ – Химическая технология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54" name="Group 46"/>
          <p:cNvGraphicFramePr>
            <a:graphicFrameLocks noGrp="1"/>
          </p:cNvGraphicFramePr>
          <p:nvPr/>
        </p:nvGraphicFramePr>
        <p:xfrm>
          <a:off x="0" y="304800"/>
          <a:ext cx="9144000" cy="5595941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588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Вступительное испытание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Минимальное количество баллов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Бюджет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Контракт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Физика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Химия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>
                        <a:alpha val="20000"/>
                      </a:srgbClr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Обществознание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Междисциплинарный экзамен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u="sng" smtClean="0">
                <a:solidFill>
                  <a:schemeClr val="tx1"/>
                </a:solidFill>
                <a:latin typeface="Times New Roman" pitchFamily="18" charset="0"/>
              </a:rPr>
              <a:t>Основные изменения в правилах приема 2014 г!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marL="82550" indent="-14288" algn="just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</a:rPr>
              <a:t>1.  Прием документов, сдача экзаменов и зачисление абитуриентов на </a:t>
            </a:r>
            <a:r>
              <a:rPr lang="ru-RU" sz="2000" b="1" u="sng" dirty="0" smtClean="0">
                <a:latin typeface="Times New Roman" pitchFamily="18" charset="0"/>
              </a:rPr>
              <a:t>очную</a:t>
            </a:r>
            <a:r>
              <a:rPr lang="ru-RU" sz="2000" b="1" dirty="0" smtClean="0">
                <a:latin typeface="Times New Roman" pitchFamily="18" charset="0"/>
              </a:rPr>
              <a:t> и </a:t>
            </a:r>
            <a:r>
              <a:rPr lang="ru-RU" sz="2000" b="1" u="sng" dirty="0" err="1" smtClean="0">
                <a:latin typeface="Times New Roman" pitchFamily="18" charset="0"/>
              </a:rPr>
              <a:t>очно-заочную</a:t>
            </a:r>
            <a:r>
              <a:rPr lang="ru-RU" sz="2000" b="1" dirty="0" smtClean="0">
                <a:latin typeface="Times New Roman" pitchFamily="18" charset="0"/>
              </a:rPr>
              <a:t> форму обучения проходят в одни и те же сроки: </a:t>
            </a:r>
          </a:p>
          <a:p>
            <a:pPr marL="82550" indent="-14288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</a:rPr>
              <a:t>-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до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</a:rPr>
              <a:t>10 июля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</a:rPr>
              <a:t>для лиц поступающих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без ЕГЭ;</a:t>
            </a:r>
          </a:p>
          <a:p>
            <a:pPr marL="82550" indent="-14288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</a:rPr>
              <a:t>-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до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</a:rPr>
              <a:t>25 июля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</a:rPr>
              <a:t>для лиц поступающих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с ЕГЭ.</a:t>
            </a:r>
          </a:p>
          <a:p>
            <a:pPr marL="82550" indent="-14288" algn="just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</a:rPr>
              <a:t>2. Абитуриенты, имеющие </a:t>
            </a:r>
            <a:r>
              <a:rPr lang="ru-RU" sz="2000" b="1" u="sng" dirty="0" smtClean="0">
                <a:latin typeface="Times New Roman" pitchFamily="18" charset="0"/>
              </a:rPr>
              <a:t>ПО (СПО, НПО до 01.09.2013, ВПО),</a:t>
            </a:r>
            <a:r>
              <a:rPr lang="ru-RU" sz="2000" b="1" dirty="0" smtClean="0">
                <a:latin typeface="Times New Roman" pitchFamily="18" charset="0"/>
              </a:rPr>
              <a:t> при поступлении сдают только </a:t>
            </a:r>
            <a:r>
              <a:rPr lang="ru-RU" sz="2000" b="1" u="sng" dirty="0" smtClean="0">
                <a:latin typeface="Times New Roman" pitchFamily="18" charset="0"/>
              </a:rPr>
              <a:t>математику</a:t>
            </a:r>
            <a:r>
              <a:rPr lang="ru-RU" sz="2000" b="1" dirty="0" smtClean="0">
                <a:latin typeface="Times New Roman" pitchFamily="18" charset="0"/>
              </a:rPr>
              <a:t> независимо от формы обучения.</a:t>
            </a:r>
          </a:p>
          <a:p>
            <a:pPr marL="82550" indent="-14288" algn="just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</a:rPr>
              <a:t>3.Документы при поступлении: паспорт, документ об образовании, 6 фотографий  3*4,  документы, необходимые для поступающих на особых условиях.</a:t>
            </a:r>
          </a:p>
          <a:p>
            <a:pPr marL="82550" indent="-14288" algn="just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</a:rPr>
              <a:t>4. Устанавливается квота – </a:t>
            </a:r>
            <a:r>
              <a:rPr lang="ru-RU" sz="2000" b="1" u="sng" dirty="0" smtClean="0">
                <a:latin typeface="Times New Roman" pitchFamily="18" charset="0"/>
              </a:rPr>
              <a:t>10%</a:t>
            </a:r>
            <a:r>
              <a:rPr lang="ru-RU" sz="2000" b="1" dirty="0" smtClean="0">
                <a:latin typeface="Times New Roman" pitchFamily="18" charset="0"/>
              </a:rPr>
              <a:t> от количества бюджетных мест на внеконкурсное зачисление следующих лиц: дети-инвалиды, инвалиды </a:t>
            </a:r>
            <a:r>
              <a:rPr lang="en-US" sz="2000" b="1" dirty="0" smtClean="0">
                <a:latin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</a:rPr>
              <a:t>и </a:t>
            </a:r>
            <a:r>
              <a:rPr lang="en-US" sz="2000" b="1" dirty="0" smtClean="0">
                <a:latin typeface="Times New Roman" pitchFamily="18" charset="0"/>
              </a:rPr>
              <a:t>II </a:t>
            </a:r>
            <a:r>
              <a:rPr lang="ru-RU" sz="2000" b="1" dirty="0" smtClean="0">
                <a:latin typeface="Times New Roman" pitchFamily="18" charset="0"/>
              </a:rPr>
              <a:t>группы, дети-сироты и дети, оставшиеся без попечения родителей.</a:t>
            </a:r>
          </a:p>
          <a:p>
            <a:pPr marL="82550" indent="-14288" algn="just">
              <a:buNone/>
            </a:pPr>
            <a:r>
              <a:rPr lang="ru-RU" sz="2000" b="1" dirty="0" smtClean="0">
                <a:latin typeface="Times New Roman" pitchFamily="18" charset="0"/>
              </a:rPr>
              <a:t>5. Абитуриентам, поступающим по следующим специальностям и направлениям: Горное дело (ПРМПИ и ГМО); Электроэнергетика и электротехника, необходимо предоставить справку о прохождении медосмотра.</a:t>
            </a:r>
          </a:p>
          <a:p>
            <a:pPr marL="82550" indent="-14288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</a:rPr>
              <a:t>6. Конкурс проводится отдельно для лиц, поступающих на базе </a:t>
            </a:r>
            <a:r>
              <a:rPr lang="ru-RU" sz="2000" b="1" u="sng" dirty="0" smtClean="0">
                <a:latin typeface="Times New Roman" pitchFamily="18" charset="0"/>
              </a:rPr>
              <a:t>ПО (СПО, НПО до 01.09.2013, ВПО)</a:t>
            </a:r>
            <a:r>
              <a:rPr lang="ru-RU" sz="2000" b="1" dirty="0" smtClean="0">
                <a:latin typeface="Times New Roman" pitchFamily="18" charset="0"/>
              </a:rPr>
              <a:t>  и среднего общего образования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3" descr="C:\Documents and Settings\latysheva\Рабочий стол\ConceptualSymbolofaGreenEarthGlobeGraphics2.jpg"/>
          <p:cNvPicPr>
            <a:picLocks noChangeAspect="1" noChangeArrowheads="1"/>
          </p:cNvPicPr>
          <p:nvPr/>
        </p:nvPicPr>
        <p:blipFill>
          <a:blip r:embed="rId2"/>
          <a:srcRect l="4167" t="9753" r="58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1828800"/>
            <a:ext cx="91440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БФ ПНИПУ</a:t>
            </a:r>
          </a:p>
        </p:txBody>
      </p:sp>
      <p:pic>
        <p:nvPicPr>
          <p:cNvPr id="1028" name="Picture 4" descr="C:\Documents and Settings\latysheva\Рабочий стол\РАЗНОЕ\медведь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2000250" cy="1838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0183" name="Rectangle 7"/>
          <p:cNvSpPr>
            <a:spLocks noGrp="1"/>
          </p:cNvSpPr>
          <p:nvPr>
            <p:ph type="title" idx="4294967295"/>
          </p:nvPr>
        </p:nvSpPr>
        <p:spPr bwMode="auto">
          <a:xfrm>
            <a:off x="381000" y="5410200"/>
            <a:ext cx="8382000" cy="9144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4800" b="1" dirty="0" smtClean="0">
                <a:solidFill>
                  <a:schemeClr val="accent2"/>
                </a:solidFill>
                <a:latin typeface="Times New Roman" pitchFamily="18" charset="0"/>
              </a:rPr>
              <a:t>СПАСИБО  ЗА  ВНИМАНИЕ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ФАКУЛЬТЕТ  ОЧНОГО  ОБУЧЕНИЯ</a:t>
            </a:r>
          </a:p>
        </p:txBody>
      </p:sp>
      <p:graphicFrame>
        <p:nvGraphicFramePr>
          <p:cNvPr id="3" name="Group 26"/>
          <p:cNvGraphicFramePr>
            <a:graphicFrameLocks/>
          </p:cNvGraphicFramePr>
          <p:nvPr/>
        </p:nvGraphicFramePr>
        <p:xfrm>
          <a:off x="304800" y="914400"/>
          <a:ext cx="8534400" cy="5863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2000"/>
                <a:gridCol w="1422400"/>
              </a:tblGrid>
              <a:tr h="1019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0" b="1" u="none" strike="noStrike" cap="all" spc="0" normalizeH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Bookman Old Style" pitchFamily="18" charset="0"/>
                        </a:rPr>
                        <a:t>МАГИСТРАТУРА</a:t>
                      </a:r>
                      <a:endParaRPr kumimoji="0" lang="ru-RU" sz="6000" b="1" i="0" u="none" strike="noStrike" cap="all" spc="0" normalizeH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5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Направление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Срок обучения</a:t>
                      </a:r>
                    </a:p>
                  </a:txBody>
                  <a:tcPr horzOverflow="overflow"/>
                </a:tc>
              </a:tr>
              <a:tr h="1946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ИВТ – Информатика и вычислительная  техника </a:t>
                      </a:r>
                      <a:endParaRPr lang="ru-RU" sz="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0" i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Магистерская программа:</a:t>
                      </a:r>
                      <a:r>
                        <a:rPr lang="ru-RU" sz="2400" b="0" i="1" u="none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Информационное обеспечение прикладных автоматизированных систем.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21006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Базовое образование – </a:t>
                      </a:r>
                      <a:r>
                        <a:rPr lang="ru-RU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высшее профессиональное </a:t>
                      </a:r>
                      <a:endParaRPr lang="ru-RU" sz="2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Вступительное испытание – </a:t>
                      </a:r>
                      <a:r>
                        <a:rPr lang="ru-RU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междисциплинарный</a:t>
                      </a:r>
                      <a:r>
                        <a:rPr lang="ru-RU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05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Планируемое количество бюджетных мест –  </a:t>
                      </a:r>
                      <a:r>
                        <a:rPr lang="ru-RU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ФАКУЛЬТЕТ </a:t>
            </a:r>
            <a:br>
              <a:rPr lang="ru-RU" sz="48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ОЧНОГО ОБУЧЕНИЯ</a:t>
            </a:r>
            <a:endParaRPr lang="ru-RU" sz="4800" b="1" spc="3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17436" name="Group 28"/>
          <p:cNvGraphicFramePr>
            <a:graphicFrameLocks noGrp="1"/>
          </p:cNvGraphicFramePr>
          <p:nvPr/>
        </p:nvGraphicFramePr>
        <p:xfrm>
          <a:off x="533400" y="1857375"/>
          <a:ext cx="8380413" cy="4467226"/>
        </p:xfrm>
        <a:graphic>
          <a:graphicData uri="http://schemas.openxmlformats.org/drawingml/2006/table">
            <a:tbl>
              <a:tblPr/>
              <a:tblGrid>
                <a:gridCol w="6400800"/>
                <a:gridCol w="1979613"/>
              </a:tblGrid>
              <a:tr h="1014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профили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Планируемое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количество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бюджетных мест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1014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 – Химическая технология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ИВТ – 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вычислительная техника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ТМО – Технологические машины и оборудование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86" name="Group 54"/>
          <p:cNvGraphicFramePr>
            <a:graphicFrameLocks noGrp="1"/>
          </p:cNvGraphicFramePr>
          <p:nvPr/>
        </p:nvGraphicFramePr>
        <p:xfrm>
          <a:off x="0" y="0"/>
          <a:ext cx="9144000" cy="6729413"/>
        </p:xfrm>
        <a:graphic>
          <a:graphicData uri="http://schemas.openxmlformats.org/drawingml/2006/table">
            <a:tbl>
              <a:tblPr/>
              <a:tblGrid>
                <a:gridCol w="7929563"/>
                <a:gridCol w="1214437"/>
              </a:tblGrid>
              <a:tr h="474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ОЧНО-ЗАОЧНОГО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профили, специальности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нормативным сроком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FF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 – Менеджмент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ЭЭ – Электроэнергетика и электротехника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3+2 года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ПНИПУ)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ТМО – Технологические машины и оборудование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 – Автоматизация технологических процессов и производств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ИВТ – Информатика и вычислительная техника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 – Химическая технология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ТБ – Безопасность технологических процессов и производств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 – Подземная разработка рудных месторождений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 лет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ГМО – Горные машины и оборудование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3+3 года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ПНИПУ)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2" name="Group 26"/>
          <p:cNvGraphicFramePr>
            <a:graphicFrameLocks noGrp="1"/>
          </p:cNvGraphicFramePr>
          <p:nvPr/>
        </p:nvGraphicFramePr>
        <p:xfrm>
          <a:off x="0" y="0"/>
          <a:ext cx="9144000" cy="6859590"/>
        </p:xfrm>
        <a:graphic>
          <a:graphicData uri="http://schemas.openxmlformats.org/drawingml/2006/table">
            <a:tbl>
              <a:tblPr/>
              <a:tblGrid>
                <a:gridCol w="7010400"/>
                <a:gridCol w="2133600"/>
              </a:tblGrid>
              <a:tr h="8874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ОЧНО-ЗАОЧНОГО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Направления,  профили,  специальности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нормативным сроком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Планируемое количество бюджетных мест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FF"/>
                    </a:solidFill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 – Автоматизация технологических процессов и производств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ИВТ – Информатика и вычислительная техника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ТМО – Технологические машины и оборудование</a:t>
                      </a: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84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 – Химическая технология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-990600"/>
            <a:ext cx="9144000" cy="140309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4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Факультет ОЧНО-ЗАОЧНОГО обучения </a:t>
            </a:r>
            <a:r>
              <a:rPr lang="ru-RU" sz="2200" b="1" dirty="0" smtClean="0">
                <a:ln w="19050">
                  <a:solidFill>
                    <a:srgbClr val="C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n w="19050">
                  <a:solidFill>
                    <a:srgbClr val="C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spc="0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ДУАЛЬНАЯ ПРОГРАММА</a:t>
            </a:r>
            <a:endParaRPr lang="ru-RU" b="1" spc="0" dirty="0" smtClean="0">
              <a:ln w="10541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8229600" cy="46474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ТБ – Техносферная безопасность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Профиль: Безопасность технологических процессов и производств.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обучения: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очно-заочная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МН – Менеджмент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Профиль: Производственный менеджмент.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обучения: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заочная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Срок обучения – 5 лет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28" name="Group 24"/>
          <p:cNvGraphicFramePr>
            <a:graphicFrameLocks noGrp="1"/>
          </p:cNvGraphicFramePr>
          <p:nvPr/>
        </p:nvGraphicFramePr>
        <p:xfrm>
          <a:off x="0" y="0"/>
          <a:ext cx="9144000" cy="6735763"/>
        </p:xfrm>
        <a:graphic>
          <a:graphicData uri="http://schemas.openxmlformats.org/drawingml/2006/table">
            <a:tbl>
              <a:tblPr/>
              <a:tblGrid>
                <a:gridCol w="8001000"/>
                <a:gridCol w="1143000"/>
              </a:tblGrid>
              <a:tr h="5651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ОЧНО-ЗАОЧНОГО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 </a:t>
                      </a:r>
                      <a:r>
                        <a:rPr kumimoji="0" lang="ru-RU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ЗАОЧНОЙ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формы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 – Экономика предприятий и организаций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Базовое образование – среднее (полное) общее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1206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 – Производственный менеджмент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Базовое образование – среднее (полное) общее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ТМО –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Технологические машины и оборудование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Базовое образование – среднее (полное) общее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лет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203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ИВТ –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вычислительная техника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Базовое образование – среднее профессиональное (профильное) или высшее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10">
      <a:dk1>
        <a:srgbClr val="FFFFFF"/>
      </a:dk1>
      <a:lt1>
        <a:srgbClr val="002060"/>
      </a:lt1>
      <a:dk2>
        <a:srgbClr val="82ACFF"/>
      </a:dk2>
      <a:lt2>
        <a:srgbClr val="97BAFF"/>
      </a:lt2>
      <a:accent1>
        <a:srgbClr val="6EA0B0"/>
      </a:accent1>
      <a:accent2>
        <a:srgbClr val="FF0000"/>
      </a:accent2>
      <a:accent3>
        <a:srgbClr val="8D89A4"/>
      </a:accent3>
      <a:accent4>
        <a:srgbClr val="002D89"/>
      </a:accent4>
      <a:accent5>
        <a:srgbClr val="002060"/>
      </a:accent5>
      <a:accent6>
        <a:srgbClr val="7E848D"/>
      </a:accent6>
      <a:hlink>
        <a:srgbClr val="00C8C3"/>
      </a:hlink>
      <a:folHlink>
        <a:srgbClr val="A116E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692</TotalTime>
  <Words>1564</Words>
  <Application>Microsoft Office PowerPoint</Application>
  <PresentationFormat>Экран (4:3)</PresentationFormat>
  <Paragraphs>501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Метро</vt:lpstr>
      <vt:lpstr>Слайд 1</vt:lpstr>
      <vt:lpstr>СТРУКТУРА ВУЗА</vt:lpstr>
      <vt:lpstr>Слайд 3</vt:lpstr>
      <vt:lpstr>Слайд 4</vt:lpstr>
      <vt:lpstr>Слайд 5</vt:lpstr>
      <vt:lpstr>Слайд 6</vt:lpstr>
      <vt:lpstr>Слайд 7</vt:lpstr>
      <vt:lpstr>  Факультет ОЧНО-ЗАОЧНОГО обучения  ДУАЛЬНАЯ ПРОГРАММА</vt:lpstr>
      <vt:lpstr>Слайд 9</vt:lpstr>
      <vt:lpstr>Слайд 10</vt:lpstr>
      <vt:lpstr>ЭКЗАМЕНЫ ДЛЯ ФАКУЛЬТЕТА ОЧНОГО ОБУЧЕНИЯ</vt:lpstr>
      <vt:lpstr>ЭКЗАМЕНЫ ДЛЯ ФАКУЛЬТЕТА ОЧНОГО ОБУЧЕНИЯ</vt:lpstr>
      <vt:lpstr>ЭКЗАМЕНЫ ДЛЯ ФАКУЛЬТЕТА ОЧНОГО ОБУЧЕНИЯ</vt:lpstr>
      <vt:lpstr>Слайд 14</vt:lpstr>
      <vt:lpstr>Слайд 15</vt:lpstr>
      <vt:lpstr>Слайд 16</vt:lpstr>
      <vt:lpstr>ЭКЗАМЕНЫ ДЛЯ ФАКУЛЬТЕТА ОЧНО-ЗАОЧНОГО ОБУЧЕНИЯ</vt:lpstr>
      <vt:lpstr>ЭКЗАМЕНЫ ДЛЯ ФАКУЛЬТЕТА ОЧНО-ЗАОЧНОГО ОБУЧЕНИЯ</vt:lpstr>
      <vt:lpstr>Слайд 19</vt:lpstr>
      <vt:lpstr>ЭКЗАМЕНЫ ДЛЯ ФАКУЛЬТЕТА ОЧНО-ЗАОЧНОГО ОБУЧЕНИЯ</vt:lpstr>
      <vt:lpstr>ЭКЗАМЕНЫ ДЛЯ ФАКУЛЬТЕТА  ОЧНО-ЗАОЧНОГО (УСКОРЕННОГО) ОБУЧЕНИЯ</vt:lpstr>
      <vt:lpstr>АЛГОРИТМ  ДЕЙСТВИЯ  ПОСТУПАЮЩИХ НА  ОЧНУЮ  ФОРМУ  ОБУЧЕНИЯ (ДЛЯ   ВЫПУСКНИКОВ  11 КЛАССОВ  2014 Г.)</vt:lpstr>
      <vt:lpstr>Алгоритм действия  (для лиц, имеющих  аттестат об окончании 11 классов, полученный в 2009 – 2013, и не имеющих  результатов ЕГЭ)</vt:lpstr>
      <vt:lpstr>  Алгоритм действия  поступающих на очную  и  очно-заочную формы обучения (для лиц, имеющих аттестат об окончании  11 классов, полученный до  01.01.2009. и имеющих право сдавать экзамены ПНИПУ)  </vt:lpstr>
      <vt:lpstr>Алгоритм  действия  поступающих  на  очную  и очно-заочную  формы  обучения   (для лиц, имеющих профессиональное образование и имеющих право сдавать экзамены ПНИПУ)  </vt:lpstr>
      <vt:lpstr>Алгоритм  действия   поступающих  на  заочную форму  обучения (для лиц, имеющих аттестат об окончании 11 классов , полученный до 01.01.2009. и имеющих право сдавать экзамены ПНИПУ)  </vt:lpstr>
      <vt:lpstr>Алгоритм  действия  поступающих  на  заочную форму  обучения (для лиц, имеющих профессиональное образование   и  имеющих право сдавать экзамены ПНИПУ)  </vt:lpstr>
      <vt:lpstr>Слайд 28</vt:lpstr>
      <vt:lpstr>Слайд 29</vt:lpstr>
      <vt:lpstr>Слайд 30</vt:lpstr>
      <vt:lpstr>Основные изменения в правилах приема 2014 г!</vt:lpstr>
      <vt:lpstr>СПАСИБО  ЗА  ВНИМАНИЕ</vt:lpstr>
    </vt:vector>
  </TitlesOfParts>
  <Company>БФПГТУ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latysheva</dc:creator>
  <cp:lastModifiedBy>latysheva</cp:lastModifiedBy>
  <cp:revision>42</cp:revision>
  <dcterms:created xsi:type="dcterms:W3CDTF">2014-04-09T09:56:04Z</dcterms:created>
  <dcterms:modified xsi:type="dcterms:W3CDTF">2014-04-19T10:56:12Z</dcterms:modified>
</cp:coreProperties>
</file>